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3" r:id="rId3"/>
    <p:sldId id="434" r:id="rId4"/>
    <p:sldId id="485" r:id="rId5"/>
    <p:sldId id="484" r:id="rId6"/>
    <p:sldId id="273" r:id="rId7"/>
    <p:sldId id="274" r:id="rId8"/>
    <p:sldId id="275" r:id="rId9"/>
    <p:sldId id="277" r:id="rId10"/>
    <p:sldId id="276" r:id="rId11"/>
    <p:sldId id="257" r:id="rId12"/>
    <p:sldId id="258" r:id="rId13"/>
    <p:sldId id="259" r:id="rId14"/>
    <p:sldId id="271" r:id="rId15"/>
    <p:sldId id="261" r:id="rId16"/>
    <p:sldId id="260" r:id="rId17"/>
    <p:sldId id="262" r:id="rId18"/>
    <p:sldId id="278" r:id="rId19"/>
    <p:sldId id="279" r:id="rId20"/>
    <p:sldId id="265" r:id="rId21"/>
    <p:sldId id="291" r:id="rId22"/>
    <p:sldId id="280" r:id="rId23"/>
    <p:sldId id="289" r:id="rId24"/>
    <p:sldId id="268" r:id="rId25"/>
    <p:sldId id="269" r:id="rId26"/>
    <p:sldId id="494" r:id="rId27"/>
    <p:sldId id="495" r:id="rId28"/>
    <p:sldId id="496" r:id="rId29"/>
    <p:sldId id="497" r:id="rId30"/>
    <p:sldId id="498" r:id="rId31"/>
    <p:sldId id="499" r:id="rId32"/>
    <p:sldId id="500" r:id="rId33"/>
    <p:sldId id="501" r:id="rId34"/>
    <p:sldId id="502" r:id="rId35"/>
    <p:sldId id="486" r:id="rId36"/>
    <p:sldId id="487" r:id="rId37"/>
    <p:sldId id="488" r:id="rId38"/>
    <p:sldId id="489" r:id="rId39"/>
    <p:sldId id="490" r:id="rId40"/>
    <p:sldId id="491" r:id="rId41"/>
    <p:sldId id="492" r:id="rId42"/>
    <p:sldId id="493" r:id="rId43"/>
    <p:sldId id="282" r:id="rId44"/>
    <p:sldId id="292" r:id="rId45"/>
    <p:sldId id="28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/>
    <p:restoredTop sz="94737"/>
  </p:normalViewPr>
  <p:slideViewPr>
    <p:cSldViewPr snapToGrid="0" snapToObjects="1">
      <p:cViewPr varScale="1">
        <p:scale>
          <a:sx n="98" d="100"/>
          <a:sy n="98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D858-8C23-174E-8009-6DA77A5B2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7EA50F-545A-1740-AEB2-B18BA2C93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47CF1-D70F-BA4C-B3A5-61EE1F5FC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EB10F-C93C-B442-8501-F79D18E96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046F6-9DA8-B14E-B1D2-2E453E0F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30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A204-32EA-9B4E-AFD7-C698122B5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F7A64-F291-1B42-9704-0DA89B218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DF0A4-EBFF-1D41-BCF6-1CECCD255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2C693-3F2F-3447-B5D2-4F11A3DB5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880E6-FE29-D546-95F7-482B7CA43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77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E07925-6960-3F41-9C51-B2DBA08D0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E446B-1AB8-BD43-B84C-DFA6DB7E3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626F3-F0B5-8E45-B4B1-636A6B583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5D8D5-85C5-8D40-AFF6-F178DC328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FD7B8-B0E3-834E-9DB2-7349967B8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88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619DF-4630-0D4E-BEC2-8AF00A4F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2789D-2522-2341-9857-1FD7F5C25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5A23A-D9DD-6147-825E-28F84952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E4C37-28CC-834E-988B-CCDBBEEE9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93010-4D41-AA49-8031-0D62B0C01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3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5ADB1-819F-1442-ACE1-D7F54C707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9481B-4FA8-EF43-9E7D-6139948FB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697D6-3BFC-344E-AF2D-A173139D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46AFB-92DD-6A47-886A-39D42D70E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F12B2-1861-9C45-9F32-3603EB1C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8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80BB-7C91-2A4D-B1BE-6FF15FA99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933D5-5C8E-F74B-94A7-23BB6F716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D12E2-6641-884F-8403-B982027FA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4B8D0-0F63-8244-A003-2425771D1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2A9E1-41C9-634E-8C7B-B70688C8D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7A9B7-476C-BF42-9296-024EEFED5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4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CFFF6-40D5-0B40-8F96-8C601C58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75AA5-371D-6B46-B450-E7178D61B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41DFB1-C3BD-5545-8978-AAF748E21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E31A5-7ACE-FB4F-AADB-73C50FE37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73DDC-8CEE-EB4F-AA58-08FC02F7ED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09C9CA-CDC2-0E4F-AA4A-68A5EDACC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023599-A585-984E-9A99-E36D230D5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4E7A62-C903-A84F-B55D-837A3A4B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53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EAD7-3FEB-374E-9346-BD856DF2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56F0E9-0F45-4B47-B7B9-23194CB30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69208-5C82-624C-82C4-E7E9D246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453DF-7E1A-4141-88F1-4374A4F61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1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60EA7-097C-104B-B528-256CBEF6B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FCED3E-B289-B743-BCE5-A0A050F1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12255-D86A-9246-B648-A7501C92D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73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2B718-6024-8249-A467-78FCCF5A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BE86C-DA34-7947-B523-F2DB4CCBC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3F181-6D60-7949-BAE8-4D1398DB0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0BDC0-E504-3742-932B-61F086559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2CFD9-B45A-794B-A922-6F7BEF050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4B6CB-1765-1347-A859-BA27D9ED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61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CC6E-6370-894E-B0CC-8DD8362C1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565A80-2A35-3D4B-A5B6-C21C7F915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6FFE7-27D6-2F4A-8885-7549715AB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C66B1-AA9C-0842-AA61-219B009C7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A2524-77FF-0947-8EF7-EFEEA2B15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B8AF4-B522-784D-835D-38E2CA9E5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74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EFA296-2D55-4646-9DEF-E36259AC2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4512D-0DBC-9D4C-B77C-DFE0E26E4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28648-A930-1A4A-A10A-0F362D9FC0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30B73-9F88-3742-9979-745F856C17BF}" type="datetimeFigureOut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8737B-CCB7-5841-AC47-8F34CE8980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81F74-E334-5A4E-9904-0F513723A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50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(null)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C92084-CE65-9048-BA08-EEC3F37F5F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8" y="0"/>
            <a:ext cx="122749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7B6BE2-6FFC-B24B-A916-F6D3592AA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72" y="411162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curious case of plant responses to carbon dioxide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5B305B1-57E9-5D40-8945-281CF7B638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65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4C257-7D0A-6C42-B63D-1551B57E0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 to elevated CO</a:t>
            </a:r>
            <a:r>
              <a:rPr lang="en-US" baseline="-25000" dirty="0"/>
              <a:t>2</a:t>
            </a:r>
            <a:r>
              <a:rPr lang="en-US" dirty="0"/>
              <a:t>: the A-Ci curve</a:t>
            </a:r>
          </a:p>
        </p:txBody>
      </p:sp>
    </p:spTree>
    <p:extLst>
      <p:ext uri="{BB962C8B-B14F-4D97-AF65-F5344CB8AC3E}">
        <p14:creationId xmlns:p14="http://schemas.microsoft.com/office/powerpoint/2010/main" val="3876349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114" y="1968499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</p:spTree>
    <p:extLst>
      <p:ext uri="{BB962C8B-B14F-4D97-AF65-F5344CB8AC3E}">
        <p14:creationId xmlns:p14="http://schemas.microsoft.com/office/powerpoint/2010/main" val="2080762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B255C33-3D71-8740-854F-25C5B909B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418323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2518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1D15C89-3EC8-564B-9110-FEFEE2B13348}"/>
              </a:ext>
            </a:extLst>
          </p:cNvPr>
          <p:cNvSpPr/>
          <p:nvPr/>
        </p:nvSpPr>
        <p:spPr>
          <a:xfrm>
            <a:off x="1937657" y="3917362"/>
            <a:ext cx="1360714" cy="136071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A6E88C6-ACF7-EA45-914E-16657B9C33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418323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1117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A576E57-E772-484F-B1F0-2B4E8A6FD20C}"/>
              </a:ext>
            </a:extLst>
          </p:cNvPr>
          <p:cNvSpPr/>
          <p:nvPr/>
        </p:nvSpPr>
        <p:spPr>
          <a:xfrm>
            <a:off x="3200400" y="2918937"/>
            <a:ext cx="1360714" cy="1360714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CB144CC-E768-CB49-A52A-3D1640F2BC04}"/>
              </a:ext>
            </a:extLst>
          </p:cNvPr>
          <p:cNvGraphicFramePr/>
          <p:nvPr>
            <p:extLst/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2009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A576E57-E772-484F-B1F0-2B4E8A6FD20C}"/>
              </a:ext>
            </a:extLst>
          </p:cNvPr>
          <p:cNvSpPr/>
          <p:nvPr/>
        </p:nvSpPr>
        <p:spPr>
          <a:xfrm>
            <a:off x="3200400" y="2918937"/>
            <a:ext cx="1360714" cy="1360714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CB144CC-E768-CB49-A52A-3D1640F2BC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418323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4FAC755-7DEB-BA46-AEC7-095EF57E6B91}"/>
              </a:ext>
            </a:extLst>
          </p:cNvPr>
          <p:cNvSpPr txBox="1"/>
          <p:nvPr/>
        </p:nvSpPr>
        <p:spPr>
          <a:xfrm>
            <a:off x="6866987" y="1475510"/>
            <a:ext cx="4805614" cy="5078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Hold on: What is strange about the RuBP regeneration response to CO</a:t>
            </a:r>
            <a:r>
              <a:rPr lang="en-US" sz="5400" baseline="-25000" dirty="0">
                <a:solidFill>
                  <a:srgbClr val="FF0000"/>
                </a:solidFill>
              </a:rPr>
              <a:t>2</a:t>
            </a:r>
            <a:r>
              <a:rPr lang="en-US" sz="54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69198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5327095-E45B-754E-8238-38AAB1CB58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794248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A8BD460-0310-E842-ADEC-ADB459FE4E27}"/>
              </a:ext>
            </a:extLst>
          </p:cNvPr>
          <p:cNvSpPr/>
          <p:nvPr/>
        </p:nvSpPr>
        <p:spPr>
          <a:xfrm>
            <a:off x="4561114" y="2839676"/>
            <a:ext cx="1360714" cy="1360714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3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307DE-35B9-E946-B1F1-780FE864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response is relatively consistent across species and fairly easy to measure!</a:t>
            </a:r>
          </a:p>
        </p:txBody>
      </p:sp>
    </p:spTree>
    <p:extLst>
      <p:ext uri="{BB962C8B-B14F-4D97-AF65-F5344CB8AC3E}">
        <p14:creationId xmlns:p14="http://schemas.microsoft.com/office/powerpoint/2010/main" val="445762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079500"/>
            <a:ext cx="7073900" cy="469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D62D06-5D14-B344-B0E9-030E2A88F0EA}"/>
              </a:ext>
            </a:extLst>
          </p:cNvPr>
          <p:cNvSpPr txBox="1"/>
          <p:nvPr/>
        </p:nvSpPr>
        <p:spPr>
          <a:xfrm>
            <a:off x="8665029" y="2231571"/>
            <a:ext cx="3178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do you expect the plant response to be?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93768-56A4-AB4C-9929-7DB4E847D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960" y="3801231"/>
            <a:ext cx="3824087" cy="295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0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4EE1C-AF22-AB40-9FFD-A678841F9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668" y="436729"/>
            <a:ext cx="10515600" cy="2037639"/>
          </a:xfrm>
        </p:spPr>
        <p:txBody>
          <a:bodyPr/>
          <a:lstStyle/>
          <a:p>
            <a:r>
              <a:rPr lang="en-US" dirty="0"/>
              <a:t>How might the long-term response to elevated CO</a:t>
            </a:r>
            <a:r>
              <a:rPr lang="en-US" baseline="-25000" dirty="0"/>
              <a:t>2</a:t>
            </a:r>
            <a:r>
              <a:rPr lang="en-US" dirty="0"/>
              <a:t> differ?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D6E6C-D34E-A543-A6AA-49CC2086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68" y="2764000"/>
            <a:ext cx="5126311" cy="396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17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C92084-CE65-9048-BA08-EEC3F37F5F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8" y="0"/>
            <a:ext cx="122749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7B6BE2-6FFC-B24B-A916-F6D3592AA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72" y="411162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does CO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 vary over space and time?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5B305B1-57E9-5D40-8945-281CF7B638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39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4EE1C-AF22-AB40-9FFD-A678841F9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668" y="436729"/>
            <a:ext cx="10515600" cy="2037639"/>
          </a:xfrm>
        </p:spPr>
        <p:txBody>
          <a:bodyPr/>
          <a:lstStyle/>
          <a:p>
            <a:r>
              <a:rPr lang="en-US" dirty="0"/>
              <a:t>How might the long-term response to elevated CO</a:t>
            </a:r>
            <a:r>
              <a:rPr lang="en-US" baseline="-25000" dirty="0"/>
              <a:t>2</a:t>
            </a:r>
            <a:r>
              <a:rPr lang="en-US" dirty="0"/>
              <a:t> differ?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D6E6C-D34E-A543-A6AA-49CC2086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68" y="2764000"/>
            <a:ext cx="5126311" cy="39612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6BC716-43BD-2D45-822C-3D58F92084FA}"/>
              </a:ext>
            </a:extLst>
          </p:cNvPr>
          <p:cNvSpPr txBox="1"/>
          <p:nvPr/>
        </p:nvSpPr>
        <p:spPr>
          <a:xfrm>
            <a:off x="6387151" y="3248167"/>
            <a:ext cx="56774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Things to consider: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Each component represents a within leaf investment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Plants generally aim for efficiency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RuBP regeneration is principally determined by light availability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Rubisco is an expensive enzyme (lots of N)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It’s costly to use water</a:t>
            </a:r>
          </a:p>
        </p:txBody>
      </p:sp>
    </p:spTree>
    <p:extLst>
      <p:ext uri="{BB962C8B-B14F-4D97-AF65-F5344CB8AC3E}">
        <p14:creationId xmlns:p14="http://schemas.microsoft.com/office/powerpoint/2010/main" val="1107019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FB876-17DE-B24C-8D52-9B07936FC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Air CO</a:t>
            </a:r>
            <a:r>
              <a:rPr lang="en-US" baseline="-25000" dirty="0"/>
              <a:t>2</a:t>
            </a:r>
            <a:r>
              <a:rPr lang="en-US" dirty="0"/>
              <a:t> enrichment (FACE) experiments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E74E3-F7F5-0D46-BA39-FC2749EBD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97" y="1690688"/>
            <a:ext cx="5987138" cy="4685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38C417-58F1-134D-AE9A-ED7FDDC16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415" y="2152475"/>
            <a:ext cx="4747904" cy="374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54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4762F1-43DA-C846-97D4-C655838D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70" y="919408"/>
            <a:ext cx="6564573" cy="5086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1AB37C-3C73-EC4A-B9BA-3EF418622090}"/>
              </a:ext>
            </a:extLst>
          </p:cNvPr>
          <p:cNvSpPr txBox="1"/>
          <p:nvPr/>
        </p:nvSpPr>
        <p:spPr>
          <a:xfrm>
            <a:off x="9474653" y="6488668"/>
            <a:ext cx="2717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Ainsworth and Long (2005)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736920-D004-0C4A-88DA-023243F59C16}"/>
              </a:ext>
            </a:extLst>
          </p:cNvPr>
          <p:cNvSpPr/>
          <p:nvPr/>
        </p:nvSpPr>
        <p:spPr>
          <a:xfrm>
            <a:off x="504967" y="2224585"/>
            <a:ext cx="7042245" cy="13511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09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1A00DB-2C1B-1749-9C29-FE4C74CE5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67" y="608652"/>
            <a:ext cx="6052988" cy="46730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C61719-9F8C-9E4D-A43E-F4EEE7D3F95B}"/>
              </a:ext>
            </a:extLst>
          </p:cNvPr>
          <p:cNvSpPr txBox="1"/>
          <p:nvPr/>
        </p:nvSpPr>
        <p:spPr>
          <a:xfrm>
            <a:off x="9474653" y="6488668"/>
            <a:ext cx="2717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Ainsworth and Long (2005)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302F69-E04C-CB46-874F-49ABAA2EE7C1}"/>
              </a:ext>
            </a:extLst>
          </p:cNvPr>
          <p:cNvSpPr/>
          <p:nvPr/>
        </p:nvSpPr>
        <p:spPr>
          <a:xfrm>
            <a:off x="504967" y="2565779"/>
            <a:ext cx="7042245" cy="7642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68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64BCA-ADD5-DD4F-BA51-EAF87C87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for the whole plant?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1D9C3-44C9-754B-BB03-28DF56BAC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74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64BCA-ADD5-DD4F-BA51-EAF87C87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for the whole ecosystem?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1D9C3-44C9-754B-BB03-28DF56BAC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98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B65486-54C8-F442-AF8E-4110FCE89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44450"/>
            <a:ext cx="121539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28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292161-7C86-DB48-82AD-9D7093F20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57150"/>
            <a:ext cx="5638800" cy="6743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A219C7-F409-4642-A513-A9985F4A7CBC}"/>
              </a:ext>
            </a:extLst>
          </p:cNvPr>
          <p:cNvSpPr txBox="1"/>
          <p:nvPr/>
        </p:nvSpPr>
        <p:spPr>
          <a:xfrm>
            <a:off x="10485699" y="6488668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Luo et al. (2004)</a:t>
            </a:r>
          </a:p>
        </p:txBody>
      </p:sp>
    </p:spTree>
    <p:extLst>
      <p:ext uri="{BB962C8B-B14F-4D97-AF65-F5344CB8AC3E}">
        <p14:creationId xmlns:p14="http://schemas.microsoft.com/office/powerpoint/2010/main" val="2655665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57F703-E96F-584F-BC45-47499B34D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513" y="0"/>
            <a:ext cx="542097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CA0C05-96C8-0744-B68C-CEFAFC4C0434}"/>
              </a:ext>
            </a:extLst>
          </p:cNvPr>
          <p:cNvSpPr txBox="1"/>
          <p:nvPr/>
        </p:nvSpPr>
        <p:spPr>
          <a:xfrm>
            <a:off x="10485699" y="6488668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Luo et al. (2004)</a:t>
            </a:r>
          </a:p>
        </p:txBody>
      </p:sp>
    </p:spTree>
    <p:extLst>
      <p:ext uri="{BB962C8B-B14F-4D97-AF65-F5344CB8AC3E}">
        <p14:creationId xmlns:p14="http://schemas.microsoft.com/office/powerpoint/2010/main" val="1359892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E805B-1A92-3E45-828E-E6E9A7146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N limitation is suggested to reduce the CO</a:t>
            </a:r>
            <a:r>
              <a:rPr lang="en-US" baseline="-25000" dirty="0"/>
              <a:t>2</a:t>
            </a:r>
            <a:r>
              <a:rPr lang="en-US" dirty="0"/>
              <a:t> fertilization effect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9584C-7202-A142-A9DB-80DBE9E2D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74" y="2121762"/>
            <a:ext cx="7838430" cy="41222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6B74C1-EE42-344F-BFF2-E04DD9BB4EE9}"/>
              </a:ext>
            </a:extLst>
          </p:cNvPr>
          <p:cNvSpPr txBox="1"/>
          <p:nvPr/>
        </p:nvSpPr>
        <p:spPr>
          <a:xfrm>
            <a:off x="7628709" y="3108959"/>
            <a:ext cx="2226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nutrient limitation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5E3464-3D1D-2843-B639-C0DA940A79AC}"/>
              </a:ext>
            </a:extLst>
          </p:cNvPr>
          <p:cNvSpPr txBox="1"/>
          <p:nvPr/>
        </p:nvSpPr>
        <p:spPr>
          <a:xfrm>
            <a:off x="7994218" y="4096156"/>
            <a:ext cx="195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Nitrogen limitation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6D81F6-3BB1-9443-89AC-B78A3DF9D998}"/>
              </a:ext>
            </a:extLst>
          </p:cNvPr>
          <p:cNvSpPr txBox="1"/>
          <p:nvPr/>
        </p:nvSpPr>
        <p:spPr>
          <a:xfrm>
            <a:off x="7994218" y="4527230"/>
            <a:ext cx="3530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Nitrogen and phosphorus limitation</a:t>
            </a:r>
          </a:p>
        </p:txBody>
      </p:sp>
    </p:spTree>
    <p:extLst>
      <p:ext uri="{BB962C8B-B14F-4D97-AF65-F5344CB8AC3E}">
        <p14:creationId xmlns:p14="http://schemas.microsoft.com/office/powerpoint/2010/main" val="716463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26571" y="439922"/>
            <a:ext cx="11711913" cy="48897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6137" y="6022990"/>
            <a:ext cx="8761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00B050"/>
                </a:solidFill>
              </a:rPr>
              <a:t>Historical rate of change: 0.002 </a:t>
            </a:r>
            <a:r>
              <a:rPr lang="en-US" sz="3600" dirty="0">
                <a:solidFill>
                  <a:srgbClr val="00B050"/>
                </a:solidFill>
              </a:rPr>
              <a:t>ppm / year</a:t>
            </a:r>
          </a:p>
        </p:txBody>
      </p:sp>
    </p:spTree>
    <p:extLst>
      <p:ext uri="{BB962C8B-B14F-4D97-AF65-F5344CB8AC3E}">
        <p14:creationId xmlns:p14="http://schemas.microsoft.com/office/powerpoint/2010/main" val="104567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235"/>
    </mc:Choice>
    <mc:Fallback xmlns="">
      <p:transition spd="slow" advTm="12323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4762F1-43DA-C846-97D4-C655838D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70" y="919408"/>
            <a:ext cx="6564573" cy="5086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1AB37C-3C73-EC4A-B9BA-3EF418622090}"/>
              </a:ext>
            </a:extLst>
          </p:cNvPr>
          <p:cNvSpPr txBox="1"/>
          <p:nvPr/>
        </p:nvSpPr>
        <p:spPr>
          <a:xfrm>
            <a:off x="9474653" y="6488668"/>
            <a:ext cx="2717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Ainsworth and Long (2005)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736920-D004-0C4A-88DA-023243F59C16}"/>
              </a:ext>
            </a:extLst>
          </p:cNvPr>
          <p:cNvSpPr/>
          <p:nvPr/>
        </p:nvSpPr>
        <p:spPr>
          <a:xfrm>
            <a:off x="504967" y="2224585"/>
            <a:ext cx="7042245" cy="13511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19C7F-8907-4B43-A0EA-6783145A8F30}"/>
              </a:ext>
            </a:extLst>
          </p:cNvPr>
          <p:cNvSpPr txBox="1"/>
          <p:nvPr/>
        </p:nvSpPr>
        <p:spPr>
          <a:xfrm>
            <a:off x="7833815" y="1901419"/>
            <a:ext cx="40015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Is this a sign of progressive nutrient limitation or plant acclimation?</a:t>
            </a:r>
          </a:p>
        </p:txBody>
      </p:sp>
    </p:spTree>
    <p:extLst>
      <p:ext uri="{BB962C8B-B14F-4D97-AF65-F5344CB8AC3E}">
        <p14:creationId xmlns:p14="http://schemas.microsoft.com/office/powerpoint/2010/main" val="2394931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73B3A9-A09E-D746-9581-01ED18AF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905"/>
            <a:ext cx="12192000" cy="56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6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26E716-8D08-5E4F-AF39-4920C2295B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0550" y="274320"/>
            <a:ext cx="4886923" cy="6434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E5AC89-F383-F847-A31C-137D1E0D7820}"/>
              </a:ext>
            </a:extLst>
          </p:cNvPr>
          <p:cNvSpPr txBox="1"/>
          <p:nvPr/>
        </p:nvSpPr>
        <p:spPr>
          <a:xfrm>
            <a:off x="6622868" y="1201783"/>
            <a:ext cx="556913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Boxes and “</a:t>
            </a:r>
            <a:r>
              <a:rPr lang="en-US" sz="2800" dirty="0" err="1"/>
              <a:t>x”s</a:t>
            </a:r>
            <a:r>
              <a:rPr lang="en-US" sz="2800" dirty="0"/>
              <a:t> are data from elevated CO2 experiments, showing change (∆) under elevated CO2 relative to ambient CO2. Circles are estimates based on just acclimation responses.</a:t>
            </a:r>
          </a:p>
          <a:p>
            <a:endParaRPr lang="en-US" sz="2800" dirty="0"/>
          </a:p>
          <a:p>
            <a:r>
              <a:rPr lang="en-US" sz="2800" dirty="0" err="1">
                <a:solidFill>
                  <a:srgbClr val="FF0000"/>
                </a:solidFill>
              </a:rPr>
              <a:t>Takehome</a:t>
            </a:r>
            <a:r>
              <a:rPr lang="en-US" sz="2800" dirty="0">
                <a:solidFill>
                  <a:srgbClr val="FF0000"/>
                </a:solidFill>
              </a:rPr>
              <a:t>: acclimation-only responses match data. Therefore, PNL does not happen at the leaf level.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4D592-0D7D-C444-A7BB-C95ED16A4824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</p:spTree>
    <p:extLst>
      <p:ext uri="{BB962C8B-B14F-4D97-AF65-F5344CB8AC3E}">
        <p14:creationId xmlns:p14="http://schemas.microsoft.com/office/powerpoint/2010/main" val="2600821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535561-C0D8-FA47-A9AD-48161D84DB2A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44"/>
          <a:stretch/>
        </p:blipFill>
        <p:spPr bwMode="auto">
          <a:xfrm>
            <a:off x="2690949" y="214592"/>
            <a:ext cx="6308118" cy="63952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57434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7D16-C5D6-664D-A3C4-0DF2D924E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for models?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FB796-2ADB-184F-8D13-C96AC52C1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78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77E754-A157-9B4C-9D58-F192691D7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34" y="0"/>
            <a:ext cx="1071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41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2350EE-1617-6141-97D6-049769BF2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01600"/>
            <a:ext cx="10896600" cy="6654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4E889F-E301-5D4A-8483-13BFA2E85216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</a:t>
            </a:r>
          </a:p>
        </p:txBody>
      </p:sp>
    </p:spTree>
    <p:extLst>
      <p:ext uri="{BB962C8B-B14F-4D97-AF65-F5344CB8AC3E}">
        <p14:creationId xmlns:p14="http://schemas.microsoft.com/office/powerpoint/2010/main" val="3228341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52785D-126F-5747-A08C-A898931D06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318" y="0"/>
            <a:ext cx="931936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17DA6F-36B8-E148-B54E-A6C5ED9FE6F4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</a:t>
            </a:r>
          </a:p>
        </p:txBody>
      </p:sp>
    </p:spTree>
    <p:extLst>
      <p:ext uri="{BB962C8B-B14F-4D97-AF65-F5344CB8AC3E}">
        <p14:creationId xmlns:p14="http://schemas.microsoft.com/office/powerpoint/2010/main" val="3630504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DFC3E3-E3F6-6E42-8E38-7BF2E9414F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7286" y="0"/>
            <a:ext cx="847742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BA5111-E507-BA40-96D8-BA2F31E7087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</a:t>
            </a:r>
          </a:p>
        </p:txBody>
      </p:sp>
    </p:spTree>
    <p:extLst>
      <p:ext uri="{BB962C8B-B14F-4D97-AF65-F5344CB8AC3E}">
        <p14:creationId xmlns:p14="http://schemas.microsoft.com/office/powerpoint/2010/main" val="316661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B782BF-0B23-744A-AB8D-EDFA38619F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2337" y="0"/>
            <a:ext cx="398433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D76226-D6E2-674D-B093-9E3DE61FAF22}"/>
              </a:ext>
            </a:extLst>
          </p:cNvPr>
          <p:cNvSpPr txBox="1"/>
          <p:nvPr/>
        </p:nvSpPr>
        <p:spPr>
          <a:xfrm>
            <a:off x="6805748" y="2828835"/>
            <a:ext cx="4837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Saving leaf N, but why taking up more?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5D45ED-04A7-B642-8634-742B7666D645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</a:t>
            </a:r>
          </a:p>
        </p:txBody>
      </p:sp>
    </p:spTree>
    <p:extLst>
      <p:ext uri="{BB962C8B-B14F-4D97-AF65-F5344CB8AC3E}">
        <p14:creationId xmlns:p14="http://schemas.microsoft.com/office/powerpoint/2010/main" val="14800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BB1E-84BE-AA4F-92AB-121E3C6D9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Sidebar: Milankovitch cycles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AFD28-36E2-E749-BC25-C612A71C0E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994" y="1690688"/>
            <a:ext cx="7296440" cy="4491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99D788-4DA2-BC4B-8946-851D5B2F5060}"/>
              </a:ext>
            </a:extLst>
          </p:cNvPr>
          <p:cNvSpPr txBox="1"/>
          <p:nvPr/>
        </p:nvSpPr>
        <p:spPr>
          <a:xfrm>
            <a:off x="7902054" y="1910687"/>
            <a:ext cx="37667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The gravitational pull from other planets causes the tilt and orbit of the Earth to change!</a:t>
            </a:r>
          </a:p>
        </p:txBody>
      </p:sp>
    </p:spTree>
    <p:extLst>
      <p:ext uri="{BB962C8B-B14F-4D97-AF65-F5344CB8AC3E}">
        <p14:creationId xmlns:p14="http://schemas.microsoft.com/office/powerpoint/2010/main" val="2731484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B0290F-619B-EC46-ACB4-A63F1C7122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897" y="0"/>
            <a:ext cx="9251514" cy="65125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1265F9-7F90-2944-9BF3-C68B39EFCA1E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</a:t>
            </a:r>
          </a:p>
        </p:txBody>
      </p:sp>
    </p:spTree>
    <p:extLst>
      <p:ext uri="{BB962C8B-B14F-4D97-AF65-F5344CB8AC3E}">
        <p14:creationId xmlns:p14="http://schemas.microsoft.com/office/powerpoint/2010/main" val="3435879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D0438F-0FFD-4744-8AC7-861FE021C3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5260" y="0"/>
            <a:ext cx="454147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BD4450-D8A0-0144-9BCF-EFFBD7F252DE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</a:t>
            </a:r>
          </a:p>
        </p:txBody>
      </p:sp>
    </p:spTree>
    <p:extLst>
      <p:ext uri="{BB962C8B-B14F-4D97-AF65-F5344CB8AC3E}">
        <p14:creationId xmlns:p14="http://schemas.microsoft.com/office/powerpoint/2010/main" val="2073331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712E-CDE1-EA4F-8D75-49A8DA412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et al. (2024) </a:t>
            </a:r>
            <a:r>
              <a:rPr lang="en-US" dirty="0" err="1"/>
              <a:t>takehomes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C160E-57BD-D846-B2B4-0927C9C48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Plants acclimate to elevated CO</a:t>
            </a:r>
            <a:r>
              <a:rPr lang="en-US" baseline="-25000" dirty="0"/>
              <a:t>2</a:t>
            </a:r>
            <a:r>
              <a:rPr lang="en-US" dirty="0"/>
              <a:t> by reducing leaf nitrogen demand for Rubisco</a:t>
            </a:r>
          </a:p>
          <a:p>
            <a:r>
              <a:rPr lang="en-US" dirty="0"/>
              <a:t>This results in lower leaf nitrogen, but still higher photosynthesis</a:t>
            </a:r>
          </a:p>
          <a:p>
            <a:r>
              <a:rPr lang="en-US" dirty="0"/>
              <a:t>Plants respond by increase nitrogen allocation to roots to take up more nitrogen!</a:t>
            </a:r>
          </a:p>
          <a:p>
            <a:r>
              <a:rPr lang="en-US" dirty="0"/>
              <a:t>This reduces progressive nitrogen limitation</a:t>
            </a:r>
          </a:p>
        </p:txBody>
      </p:sp>
    </p:spTree>
    <p:extLst>
      <p:ext uri="{BB962C8B-B14F-4D97-AF65-F5344CB8AC3E}">
        <p14:creationId xmlns:p14="http://schemas.microsoft.com/office/powerpoint/2010/main" val="3769664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079500"/>
            <a:ext cx="7073900" cy="469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D62D06-5D14-B344-B0E9-030E2A88F0EA}"/>
              </a:ext>
            </a:extLst>
          </p:cNvPr>
          <p:cNvSpPr txBox="1"/>
          <p:nvPr/>
        </p:nvSpPr>
        <p:spPr>
          <a:xfrm>
            <a:off x="8665029" y="2231571"/>
            <a:ext cx="31786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do you expect the plant response to be?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>
                <a:solidFill>
                  <a:srgbClr val="FF0000"/>
                </a:solidFill>
              </a:rPr>
              <a:t>Draw a </a:t>
            </a:r>
            <a:r>
              <a:rPr lang="en-US" sz="3200">
                <a:solidFill>
                  <a:srgbClr val="FF0000"/>
                </a:solidFill>
              </a:rPr>
              <a:t>systems diagram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364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120FE-3638-F044-8E6A-C9CB68F5B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Bazzaz</a:t>
            </a:r>
            <a:r>
              <a:rPr lang="en-US" dirty="0"/>
              <a:t> figure for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5CBC6-7501-A240-9818-FD54B0F26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846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25096E-EB35-7047-895D-A1E202C38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0"/>
            <a:ext cx="657225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9C8BB2-F22E-5D44-A808-7950853ABBEE}"/>
              </a:ext>
            </a:extLst>
          </p:cNvPr>
          <p:cNvSpPr txBox="1"/>
          <p:nvPr/>
        </p:nvSpPr>
        <p:spPr>
          <a:xfrm>
            <a:off x="10728779" y="6488668"/>
            <a:ext cx="1463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Bazzaz</a:t>
            </a:r>
            <a:r>
              <a:rPr lang="en-US" dirty="0"/>
              <a:t> (1990)</a:t>
            </a:r>
          </a:p>
        </p:txBody>
      </p:sp>
    </p:spTree>
    <p:extLst>
      <p:ext uri="{BB962C8B-B14F-4D97-AF65-F5344CB8AC3E}">
        <p14:creationId xmlns:p14="http://schemas.microsoft.com/office/powerpoint/2010/main" val="2532813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BB1E-84BE-AA4F-92AB-121E3C6D9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Sidebar: Milankovitch cycles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AFD28-36E2-E749-BC25-C612A71C0E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994" y="1690688"/>
            <a:ext cx="7296440" cy="4491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99D788-4DA2-BC4B-8946-851D5B2F5060}"/>
              </a:ext>
            </a:extLst>
          </p:cNvPr>
          <p:cNvSpPr txBox="1"/>
          <p:nvPr/>
        </p:nvSpPr>
        <p:spPr>
          <a:xfrm>
            <a:off x="7902054" y="1910687"/>
            <a:ext cx="37667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The gravitational pull from </a:t>
            </a:r>
            <a:r>
              <a:rPr lang="en-US" sz="2800">
                <a:solidFill>
                  <a:srgbClr val="FF0000"/>
                </a:solidFill>
              </a:rPr>
              <a:t>other planets </a:t>
            </a:r>
            <a:r>
              <a:rPr lang="en-US" sz="2800" dirty="0">
                <a:solidFill>
                  <a:srgbClr val="FF0000"/>
                </a:solidFill>
              </a:rPr>
              <a:t>causes the tilt and orbit of the Earth to change!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7030A0"/>
                </a:solidFill>
              </a:rPr>
              <a:t>When the cycle causes long Northern hemisphere summers, we are in warm period (opposite is ice age)</a:t>
            </a:r>
          </a:p>
        </p:txBody>
      </p:sp>
    </p:spTree>
    <p:extLst>
      <p:ext uri="{BB962C8B-B14F-4D97-AF65-F5344CB8AC3E}">
        <p14:creationId xmlns:p14="http://schemas.microsoft.com/office/powerpoint/2010/main" val="2924643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D0FD90-A4F9-DD4D-9C01-334F7C638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137" y="251601"/>
            <a:ext cx="7807420" cy="58555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E2C80C-EC10-0C4E-A96D-945BD15A6CD6}"/>
              </a:ext>
            </a:extLst>
          </p:cNvPr>
          <p:cNvSpPr txBox="1"/>
          <p:nvPr/>
        </p:nvSpPr>
        <p:spPr>
          <a:xfrm>
            <a:off x="1906137" y="6211669"/>
            <a:ext cx="8761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Current rate of change: 1.6 ppm / year</a:t>
            </a:r>
          </a:p>
        </p:txBody>
      </p:sp>
    </p:spTree>
    <p:extLst>
      <p:ext uri="{BB962C8B-B14F-4D97-AF65-F5344CB8AC3E}">
        <p14:creationId xmlns:p14="http://schemas.microsoft.com/office/powerpoint/2010/main" val="2347274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BACC88-96B6-9C4D-B213-F97E7B0A1A4D}"/>
              </a:ext>
            </a:extLst>
          </p:cNvPr>
          <p:cNvSpPr txBox="1"/>
          <p:nvPr/>
        </p:nvSpPr>
        <p:spPr>
          <a:xfrm>
            <a:off x="8665029" y="2231571"/>
            <a:ext cx="3178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causes the variations in the red line?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4D670-C39D-1143-8F9E-2545FEF0F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692332"/>
            <a:ext cx="7593875" cy="569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98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079500"/>
            <a:ext cx="7073900" cy="469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512AC4-8C64-8148-8818-7E255EA7EF7B}"/>
              </a:ext>
            </a:extLst>
          </p:cNvPr>
          <p:cNvSpPr txBox="1"/>
          <p:nvPr/>
        </p:nvSpPr>
        <p:spPr>
          <a:xfrm>
            <a:off x="0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2899624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079500"/>
            <a:ext cx="7073900" cy="469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D62D06-5D14-B344-B0E9-030E2A88F0EA}"/>
              </a:ext>
            </a:extLst>
          </p:cNvPr>
          <p:cNvSpPr txBox="1"/>
          <p:nvPr/>
        </p:nvSpPr>
        <p:spPr>
          <a:xfrm>
            <a:off x="8665029" y="2231571"/>
            <a:ext cx="3178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do you expect the plant response to be?</a:t>
            </a:r>
          </a:p>
        </p:txBody>
      </p:sp>
    </p:spTree>
    <p:extLst>
      <p:ext uri="{BB962C8B-B14F-4D97-AF65-F5344CB8AC3E}">
        <p14:creationId xmlns:p14="http://schemas.microsoft.com/office/powerpoint/2010/main" val="2463646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708</Words>
  <Application>Microsoft Macintosh PowerPoint</Application>
  <PresentationFormat>Widescreen</PresentationFormat>
  <Paragraphs>102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The curious case of plant responses to carbon dioxide</vt:lpstr>
      <vt:lpstr>How does CO2 vary over space and time?</vt:lpstr>
      <vt:lpstr>PowerPoint Presentation</vt:lpstr>
      <vt:lpstr>Sidebar: Milankovitch cycles</vt:lpstr>
      <vt:lpstr>Sidebar: Milankovitch cycles</vt:lpstr>
      <vt:lpstr>PowerPoint Presentation</vt:lpstr>
      <vt:lpstr>PowerPoint Presentation</vt:lpstr>
      <vt:lpstr>PowerPoint Presentation</vt:lpstr>
      <vt:lpstr>PowerPoint Presentation</vt:lpstr>
      <vt:lpstr>Short-term plant response to elevated CO2: the A-Ci curve</vt:lpstr>
      <vt:lpstr>Short-term plant responses to CO2: the A-Ci curve</vt:lpstr>
      <vt:lpstr>Short-term plant responses to CO2: the A-Ci curve</vt:lpstr>
      <vt:lpstr>Short-term plant responses to CO2: the A-Ci curve</vt:lpstr>
      <vt:lpstr>Short-term plant responses to CO2: the A-Ci curve</vt:lpstr>
      <vt:lpstr>Short-term plant responses to CO2: the A-Ci curve</vt:lpstr>
      <vt:lpstr>Short-term plant responses to CO2: the A-Ci curve</vt:lpstr>
      <vt:lpstr>This response is relatively consistent across species and fairly easy to measure!</vt:lpstr>
      <vt:lpstr>PowerPoint Presentation</vt:lpstr>
      <vt:lpstr>How might the long-term response to elevated CO2 differ?</vt:lpstr>
      <vt:lpstr>How might the long-term response to elevated CO2 differ?</vt:lpstr>
      <vt:lpstr>Free Air CO2 enrichment (FACE) experiments</vt:lpstr>
      <vt:lpstr>PowerPoint Presentation</vt:lpstr>
      <vt:lpstr>PowerPoint Presentation</vt:lpstr>
      <vt:lpstr>What does this mean for the whole plant?</vt:lpstr>
      <vt:lpstr>What does this mean for the whole ecosystem?</vt:lpstr>
      <vt:lpstr>PowerPoint Presentation</vt:lpstr>
      <vt:lpstr>PowerPoint Presentation</vt:lpstr>
      <vt:lpstr>PowerPoint Presentation</vt:lpstr>
      <vt:lpstr>Progressive N limitation is suggested to reduce the CO2 fertilization effect</vt:lpstr>
      <vt:lpstr>PowerPoint Presentation</vt:lpstr>
      <vt:lpstr>PowerPoint Presentation</vt:lpstr>
      <vt:lpstr>PowerPoint Presentation</vt:lpstr>
      <vt:lpstr>PowerPoint Presentation</vt:lpstr>
      <vt:lpstr>What does this mean for models?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Smith et al. (2024) takehomes</vt:lpstr>
      <vt:lpstr>PowerPoint Presentation</vt:lpstr>
      <vt:lpstr>Bazzaz figure for discussion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59</cp:revision>
  <cp:lastPrinted>2021-03-09T14:47:22Z</cp:lastPrinted>
  <dcterms:created xsi:type="dcterms:W3CDTF">2019-02-23T15:17:21Z</dcterms:created>
  <dcterms:modified xsi:type="dcterms:W3CDTF">2025-02-25T14:55:18Z</dcterms:modified>
</cp:coreProperties>
</file>